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580"/>
  </p:normalViewPr>
  <p:slideViewPr>
    <p:cSldViewPr snapToGrid="0" snapToObjects="1">
      <p:cViewPr varScale="1">
        <p:scale>
          <a:sx n="98" d="100"/>
          <a:sy n="98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0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5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83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052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75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88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68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550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50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71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217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7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974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93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49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75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45DDE4C-E771-EA41-9E69-C56497D818E2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9AE66-2207-894F-B9DB-B23077EC2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4222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6D89-2792-DD45-A669-D8BC53B634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760" y="1003663"/>
            <a:ext cx="5324222" cy="2079171"/>
          </a:xfrm>
        </p:spPr>
        <p:txBody>
          <a:bodyPr/>
          <a:lstStyle/>
          <a:p>
            <a:r>
              <a:rPr lang="en-US" dirty="0" err="1"/>
              <a:t>RepSearch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 Foray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F9957-90F4-CE45-97AF-ABD8B0012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5888" y="5895133"/>
            <a:ext cx="1758062" cy="418012"/>
          </a:xfrm>
        </p:spPr>
        <p:txBody>
          <a:bodyPr/>
          <a:lstStyle/>
          <a:p>
            <a:r>
              <a:rPr lang="en-US" dirty="0"/>
              <a:t>June 6, 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F7C098-3CCB-D34B-A469-B03E06885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0982" y="3082834"/>
            <a:ext cx="5186488" cy="259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73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3684E-FC4B-F44B-B829-124F5D0F3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179" y="844604"/>
            <a:ext cx="1470073" cy="853567"/>
          </a:xfrm>
        </p:spPr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4D8B3-5AE7-9941-964E-DE41E169F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4524" y="3280827"/>
            <a:ext cx="3351121" cy="87316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Thanks for your attention and suggestions!</a:t>
            </a:r>
          </a:p>
        </p:txBody>
      </p:sp>
    </p:spTree>
    <p:extLst>
      <p:ext uri="{BB962C8B-B14F-4D97-AF65-F5344CB8AC3E}">
        <p14:creationId xmlns:p14="http://schemas.microsoft.com/office/powerpoint/2010/main" val="3538046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C49BF-73CB-A841-A07E-4E29FEFBE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748849" cy="696813"/>
          </a:xfrm>
        </p:spPr>
        <p:txBody>
          <a:bodyPr/>
          <a:lstStyle/>
          <a:p>
            <a:r>
              <a:rPr lang="en-US" dirty="0"/>
              <a:t>Who’s in charge?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B87F8-518C-D744-A99F-A3EA0207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73" y="2431740"/>
            <a:ext cx="2371407" cy="4195481"/>
          </a:xfrm>
        </p:spPr>
        <p:txBody>
          <a:bodyPr/>
          <a:lstStyle/>
          <a:p>
            <a:r>
              <a:rPr lang="en-US" dirty="0" err="1"/>
              <a:t>RepSearch</a:t>
            </a:r>
            <a:r>
              <a:rPr lang="en-US" dirty="0"/>
              <a:t> is an application for obtaining information about elected officials in a given constituency.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E70C55-598B-0541-9C66-DA4792024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268" y="1567544"/>
            <a:ext cx="8914881" cy="456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04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C49BF-73CB-A841-A07E-4E29FEFBE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4748849" cy="696813"/>
          </a:xfrm>
        </p:spPr>
        <p:txBody>
          <a:bodyPr/>
          <a:lstStyle/>
          <a:p>
            <a:r>
              <a:rPr lang="en-US" dirty="0"/>
              <a:t>What’s it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B87F8-518C-D744-A99F-A3EA0207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1" y="2157421"/>
            <a:ext cx="3792582" cy="3890682"/>
          </a:xfrm>
        </p:spPr>
        <p:txBody>
          <a:bodyPr>
            <a:normAutofit/>
          </a:bodyPr>
          <a:lstStyle/>
          <a:p>
            <a:r>
              <a:rPr lang="en-US" dirty="0"/>
              <a:t>After entering a physical U.S. address, government officials at the local, state and national levels </a:t>
            </a:r>
            <a:r>
              <a:rPr lang="en-US"/>
              <a:t>appear on-screen</a:t>
            </a:r>
            <a:r>
              <a:rPr lang="en-US" dirty="0"/>
              <a:t>, complete with a photo (if available) and details about rank, party affiliation, associated website and news articles, as well as social media presence.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09FDCF-618E-AB40-8937-14CEB7D12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575" y="1575257"/>
            <a:ext cx="6876688" cy="50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8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403" y="2085575"/>
            <a:ext cx="2136277" cy="827442"/>
          </a:xfrm>
        </p:spPr>
        <p:txBody>
          <a:bodyPr/>
          <a:lstStyle/>
          <a:p>
            <a:r>
              <a:rPr lang="en-US" dirty="0"/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1370614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363" y="583347"/>
            <a:ext cx="9137968" cy="644562"/>
          </a:xfrm>
        </p:spPr>
        <p:txBody>
          <a:bodyPr/>
          <a:lstStyle/>
          <a:p>
            <a:r>
              <a:rPr lang="en-US" dirty="0"/>
              <a:t>Recommended really good tools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877CCA-5CB6-414B-BFC4-CADF6C29B892}"/>
              </a:ext>
            </a:extLst>
          </p:cNvPr>
          <p:cNvSpPr txBox="1">
            <a:spLocks/>
          </p:cNvSpPr>
          <p:nvPr/>
        </p:nvSpPr>
        <p:spPr>
          <a:xfrm>
            <a:off x="554673" y="2000666"/>
            <a:ext cx="5192984" cy="41954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Google Fonts</a:t>
            </a:r>
          </a:p>
          <a:p>
            <a:pPr lvl="1"/>
            <a:r>
              <a:rPr lang="en-US" dirty="0"/>
              <a:t>Free and easy to use</a:t>
            </a:r>
          </a:p>
          <a:p>
            <a:r>
              <a:rPr lang="en-US" dirty="0" err="1"/>
              <a:t>Unsplash</a:t>
            </a:r>
            <a:endParaRPr lang="en-US" dirty="0"/>
          </a:p>
          <a:p>
            <a:pPr lvl="1"/>
            <a:r>
              <a:rPr lang="en-US" dirty="0"/>
              <a:t>Free, high-quality images</a:t>
            </a:r>
          </a:p>
          <a:p>
            <a:pPr lvl="1"/>
            <a:r>
              <a:rPr lang="en-US" dirty="0"/>
              <a:t>No attribution necessary</a:t>
            </a:r>
          </a:p>
          <a:p>
            <a:r>
              <a:rPr lang="en-US" dirty="0" err="1"/>
              <a:t>Behance.net</a:t>
            </a:r>
            <a:endParaRPr lang="en-US" dirty="0"/>
          </a:p>
          <a:p>
            <a:pPr lvl="1"/>
            <a:r>
              <a:rPr lang="en-US" dirty="0"/>
              <a:t>Compelling web design templates</a:t>
            </a:r>
          </a:p>
          <a:p>
            <a:r>
              <a:rPr lang="en-US" dirty="0" err="1"/>
              <a:t>Popper.js</a:t>
            </a:r>
            <a:endParaRPr lang="en-US" dirty="0"/>
          </a:p>
          <a:p>
            <a:pPr lvl="1"/>
            <a:r>
              <a:rPr lang="en-US" dirty="0"/>
              <a:t>JS library for positioning computation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34237-38A6-D14C-AEAE-434D68828353}"/>
              </a:ext>
            </a:extLst>
          </p:cNvPr>
          <p:cNvSpPr txBox="1"/>
          <p:nvPr/>
        </p:nvSpPr>
        <p:spPr>
          <a:xfrm>
            <a:off x="6897189" y="1949605"/>
            <a:ext cx="4376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&lt;link</a:t>
            </a:r>
          </a:p>
          <a:p>
            <a:r>
              <a:rPr lang="en-US" dirty="0" err="1"/>
              <a:t>href</a:t>
            </a:r>
            <a:r>
              <a:rPr lang="en-US" dirty="0"/>
              <a:t>="https://</a:t>
            </a:r>
            <a:r>
              <a:rPr lang="en-US" dirty="0" err="1"/>
              <a:t>fonts.googleapis.com</a:t>
            </a:r>
            <a:r>
              <a:rPr lang="en-US" dirty="0"/>
              <a:t>/</a:t>
            </a:r>
            <a:r>
              <a:rPr lang="en-US" dirty="0" err="1"/>
              <a:t>cs</a:t>
            </a:r>
            <a:endParaRPr lang="en-US" dirty="0"/>
          </a:p>
          <a:p>
            <a:r>
              <a:rPr lang="en-US" dirty="0" err="1"/>
              <a:t>s?family</a:t>
            </a:r>
            <a:r>
              <a:rPr lang="en-US" dirty="0"/>
              <a:t>=</a:t>
            </a:r>
            <a:r>
              <a:rPr lang="en-US" dirty="0" err="1"/>
              <a:t>Fjalla+One</a:t>
            </a:r>
            <a:r>
              <a:rPr lang="en-US" dirty="0"/>
              <a:t>" </a:t>
            </a:r>
            <a:r>
              <a:rPr lang="en-US" dirty="0" err="1"/>
              <a:t>rel</a:t>
            </a:r>
            <a:r>
              <a:rPr lang="en-US" dirty="0"/>
              <a:t>="stylesheet"&gt;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A73227-A77F-A447-A50B-48D52D4424BB}"/>
              </a:ext>
            </a:extLst>
          </p:cNvPr>
          <p:cNvSpPr txBox="1"/>
          <p:nvPr/>
        </p:nvSpPr>
        <p:spPr>
          <a:xfrm>
            <a:off x="8895807" y="3265232"/>
            <a:ext cx="2377440" cy="1212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.CSS-class {</a:t>
            </a:r>
          </a:p>
          <a:p>
            <a:r>
              <a:rPr lang="en-US" dirty="0"/>
              <a:t>    font-family: "</a:t>
            </a:r>
            <a:r>
              <a:rPr lang="en-US" dirty="0" err="1"/>
              <a:t>Fjalla</a:t>
            </a:r>
            <a:endParaRPr lang="en-US" dirty="0"/>
          </a:p>
          <a:p>
            <a:r>
              <a:rPr lang="en-US" dirty="0"/>
              <a:t>    One", sans-serif;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223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363" y="583347"/>
            <a:ext cx="9137968" cy="644562"/>
          </a:xfrm>
        </p:spPr>
        <p:txBody>
          <a:bodyPr/>
          <a:lstStyle/>
          <a:p>
            <a:r>
              <a:rPr lang="en-US" dirty="0"/>
              <a:t>Features for the future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877CCA-5CB6-414B-BFC4-CADF6C29B892}"/>
              </a:ext>
            </a:extLst>
          </p:cNvPr>
          <p:cNvSpPr txBox="1">
            <a:spLocks/>
          </p:cNvSpPr>
          <p:nvPr/>
        </p:nvSpPr>
        <p:spPr>
          <a:xfrm>
            <a:off x="554672" y="2000666"/>
            <a:ext cx="8249693" cy="41954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NY Times Article Search API</a:t>
            </a:r>
          </a:p>
          <a:p>
            <a:pPr lvl="1"/>
            <a:r>
              <a:rPr lang="en-US" dirty="0"/>
              <a:t>Figuring out a way to weed out irrelevant results</a:t>
            </a:r>
          </a:p>
          <a:p>
            <a:r>
              <a:rPr lang="en-US" dirty="0"/>
              <a:t>Mastering the pop-up</a:t>
            </a:r>
          </a:p>
          <a:p>
            <a:pPr lvl="1"/>
            <a:r>
              <a:rPr lang="en-US" dirty="0"/>
              <a:t>Ensuring that no more than one popup is open at a time</a:t>
            </a:r>
          </a:p>
          <a:p>
            <a:pPr lvl="1"/>
            <a:r>
              <a:rPr lang="en-US" dirty="0"/>
              <a:t>Setting a smart body-level listener for focusing out</a:t>
            </a:r>
          </a:p>
          <a:p>
            <a:r>
              <a:rPr lang="en-US" dirty="0"/>
              <a:t>Non-standard or poor-quality images</a:t>
            </a:r>
          </a:p>
          <a:p>
            <a:pPr lvl="1"/>
            <a:r>
              <a:rPr lang="en-US" dirty="0"/>
              <a:t>Box shadow is an eyesore if the image doesn’t fit the container</a:t>
            </a:r>
          </a:p>
          <a:p>
            <a:pPr lvl="1"/>
            <a:r>
              <a:rPr lang="en-US" dirty="0"/>
              <a:t>Some images were too low quality and grainy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089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363" y="583347"/>
            <a:ext cx="9137968" cy="644562"/>
          </a:xfrm>
        </p:spPr>
        <p:txBody>
          <a:bodyPr/>
          <a:lstStyle/>
          <a:p>
            <a:r>
              <a:rPr lang="en-US" dirty="0"/>
              <a:t>Things we’re proud of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877CCA-5CB6-414B-BFC4-CADF6C29B892}"/>
              </a:ext>
            </a:extLst>
          </p:cNvPr>
          <p:cNvSpPr txBox="1">
            <a:spLocks/>
          </p:cNvSpPr>
          <p:nvPr/>
        </p:nvSpPr>
        <p:spPr>
          <a:xfrm>
            <a:off x="972683" y="1804724"/>
            <a:ext cx="8249693" cy="41954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Nice auto-scroll when submitting form</a:t>
            </a:r>
          </a:p>
          <a:p>
            <a:pPr marL="0" indent="0">
              <a:buNone/>
            </a:pPr>
            <a:r>
              <a:rPr lang="en-US" dirty="0"/>
              <a:t>$('html, body').animate({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scrollTop</a:t>
            </a:r>
            <a:r>
              <a:rPr lang="en-US" dirty="0"/>
              <a:t>: $(".form-outer-container").</a:t>
            </a:r>
            <a:r>
              <a:rPr lang="en-US" dirty="0" err="1"/>
              <a:t>outerHeight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	}, 1000);</a:t>
            </a:r>
          </a:p>
          <a:p>
            <a:r>
              <a:rPr lang="en-US" dirty="0"/>
              <a:t>Re-purposing </a:t>
            </a:r>
            <a:r>
              <a:rPr lang="en-US" dirty="0" err="1"/>
              <a:t>getOfficials</a:t>
            </a:r>
            <a:r>
              <a:rPr lang="en-US" dirty="0"/>
              <a:t>() to handle a subset of officials</a:t>
            </a:r>
          </a:p>
          <a:p>
            <a:pPr lvl="1"/>
            <a:r>
              <a:rPr lang="en-US" dirty="0"/>
              <a:t>Used a pipeline approach</a:t>
            </a:r>
          </a:p>
          <a:p>
            <a:pPr lvl="1"/>
            <a:r>
              <a:rPr lang="en-US" dirty="0"/>
              <a:t>Refer to JSON response in local storage</a:t>
            </a:r>
          </a:p>
          <a:p>
            <a:r>
              <a:rPr lang="en-US" dirty="0"/>
              <a:t>Using listeners to dynamically pull data</a:t>
            </a:r>
          </a:p>
          <a:p>
            <a:pPr lvl="1"/>
            <a:r>
              <a:rPr lang="en-US" dirty="0"/>
              <a:t>Prevents making all API calls on loading the page</a:t>
            </a:r>
          </a:p>
          <a:p>
            <a:pPr lvl="1"/>
            <a:r>
              <a:rPr lang="en-US" dirty="0"/>
              <a:t>Only requests the desired data when it’s needed</a:t>
            </a:r>
          </a:p>
        </p:txBody>
      </p:sp>
    </p:spTree>
    <p:extLst>
      <p:ext uri="{BB962C8B-B14F-4D97-AF65-F5344CB8AC3E}">
        <p14:creationId xmlns:p14="http://schemas.microsoft.com/office/powerpoint/2010/main" val="399133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306" y="348216"/>
            <a:ext cx="4134894" cy="736002"/>
          </a:xfrm>
        </p:spPr>
        <p:txBody>
          <a:bodyPr/>
          <a:lstStyle/>
          <a:p>
            <a:r>
              <a:rPr lang="en-US" dirty="0"/>
              <a:t>Fire </a:t>
            </a:r>
            <a:r>
              <a:rPr lang="en-US" dirty="0" err="1"/>
              <a:t>Ze</a:t>
            </a:r>
            <a:r>
              <a:rPr lang="en-US" dirty="0"/>
              <a:t> Missiles!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877CCA-5CB6-414B-BFC4-CADF6C29B892}"/>
              </a:ext>
            </a:extLst>
          </p:cNvPr>
          <p:cNvSpPr txBox="1">
            <a:spLocks/>
          </p:cNvSpPr>
          <p:nvPr/>
        </p:nvSpPr>
        <p:spPr>
          <a:xfrm>
            <a:off x="554672" y="1371599"/>
            <a:ext cx="4474528" cy="519901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sz="1200" dirty="0"/>
              <a:t>function </a:t>
            </a:r>
            <a:r>
              <a:rPr lang="en-US" sz="1200" dirty="0" err="1"/>
              <a:t>addDivisionListener</a:t>
            </a:r>
            <a:r>
              <a:rPr lang="en-US" sz="1200" dirty="0"/>
              <a:t>(button, </a:t>
            </a:r>
            <a:r>
              <a:rPr lang="en-US" sz="1200" dirty="0" err="1"/>
              <a:t>officeArray</a:t>
            </a:r>
            <a:r>
              <a:rPr lang="en-US" sz="1200" dirty="0"/>
              <a:t>) {</a:t>
            </a:r>
          </a:p>
          <a:p>
            <a:pPr marL="0" indent="0">
              <a:buNone/>
            </a:pPr>
            <a:r>
              <a:rPr lang="en-US" sz="1200" dirty="0"/>
              <a:t>	</a:t>
            </a:r>
            <a:r>
              <a:rPr lang="en-US" sz="1200" dirty="0" err="1"/>
              <a:t>button.on</a:t>
            </a:r>
            <a:r>
              <a:rPr lang="en-US" sz="1200" dirty="0"/>
              <a:t>("click", function(event) {</a:t>
            </a:r>
          </a:p>
          <a:p>
            <a:pPr marL="0" indent="0">
              <a:buNone/>
            </a:pPr>
            <a:r>
              <a:rPr lang="en-US" sz="1200" dirty="0"/>
              <a:t>		</a:t>
            </a:r>
            <a:r>
              <a:rPr lang="en-US" sz="1200" dirty="0" err="1"/>
              <a:t>event.preventDefault</a:t>
            </a:r>
            <a:r>
              <a:rPr lang="en-US" sz="1200" dirty="0"/>
              <a:t>();</a:t>
            </a:r>
          </a:p>
          <a:p>
            <a:pPr marL="0" indent="0">
              <a:buNone/>
            </a:pPr>
            <a:r>
              <a:rPr lang="en-US" sz="1200" dirty="0"/>
              <a:t>		</a:t>
            </a:r>
            <a:r>
              <a:rPr lang="en-US" sz="1200" dirty="0" err="1"/>
              <a:t>var</a:t>
            </a:r>
            <a:r>
              <a:rPr lang="en-US" sz="1200" dirty="0"/>
              <a:t> offices = [];</a:t>
            </a:r>
          </a:p>
          <a:p>
            <a:pPr marL="0" indent="0">
              <a:buNone/>
            </a:pPr>
            <a:r>
              <a:rPr lang="en-US" sz="1200" dirty="0"/>
              <a:t>		</a:t>
            </a:r>
            <a:r>
              <a:rPr lang="en-US" sz="1200" dirty="0" err="1"/>
              <a:t>var</a:t>
            </a:r>
            <a:r>
              <a:rPr lang="en-US" sz="1200" dirty="0"/>
              <a:t> officials = [];</a:t>
            </a:r>
          </a:p>
          <a:p>
            <a:pPr marL="0" indent="0">
              <a:buNone/>
            </a:pPr>
            <a:r>
              <a:rPr lang="en-US" sz="1200" dirty="0"/>
              <a:t>		</a:t>
            </a:r>
          </a:p>
          <a:p>
            <a:pPr marL="0" indent="0">
              <a:buNone/>
            </a:pPr>
            <a:r>
              <a:rPr lang="en-US" sz="1200" dirty="0"/>
              <a:t>		if (</a:t>
            </a:r>
            <a:r>
              <a:rPr lang="en-US" sz="1200" dirty="0" err="1"/>
              <a:t>officeArray</a:t>
            </a:r>
            <a:r>
              <a:rPr lang="en-US" sz="1200" dirty="0"/>
              <a:t>) {</a:t>
            </a:r>
          </a:p>
          <a:p>
            <a:pPr marL="0" indent="0">
              <a:buNone/>
            </a:pPr>
            <a:r>
              <a:rPr lang="en-US" sz="1200" dirty="0"/>
              <a:t>			offices = </a:t>
            </a:r>
            <a:r>
              <a:rPr lang="en-US" sz="1200" dirty="0" err="1"/>
              <a:t>getOffices</a:t>
            </a:r>
            <a:r>
              <a:rPr lang="en-US" sz="1200" dirty="0"/>
              <a:t>(</a:t>
            </a:r>
            <a:r>
              <a:rPr lang="en-US" sz="1200" dirty="0" err="1"/>
              <a:t>officeArray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en-US" sz="1200" dirty="0"/>
              <a:t>		}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		if (offices) {</a:t>
            </a:r>
          </a:p>
          <a:p>
            <a:pPr marL="0" indent="0">
              <a:buNone/>
            </a:pPr>
            <a:r>
              <a:rPr lang="en-US" sz="1200" dirty="0"/>
              <a:t>			officials = </a:t>
            </a:r>
            <a:r>
              <a:rPr lang="en-US" sz="1200" dirty="0" err="1"/>
              <a:t>getOfficialsByOffice</a:t>
            </a:r>
            <a:r>
              <a:rPr lang="en-US" sz="1200" dirty="0"/>
              <a:t>(offices);</a:t>
            </a:r>
          </a:p>
          <a:p>
            <a:pPr marL="0" indent="0">
              <a:buNone/>
            </a:pPr>
            <a:r>
              <a:rPr lang="en-US" sz="1200" dirty="0"/>
              <a:t>		}</a:t>
            </a:r>
          </a:p>
          <a:p>
            <a:pPr marL="0" indent="0">
              <a:buNone/>
            </a:pPr>
            <a:r>
              <a:rPr lang="en-US" sz="1200" dirty="0"/>
              <a:t>		</a:t>
            </a:r>
          </a:p>
          <a:p>
            <a:pPr marL="0" indent="0">
              <a:buNone/>
            </a:pPr>
            <a:r>
              <a:rPr lang="en-US" sz="1200" dirty="0"/>
              <a:t>		</a:t>
            </a:r>
            <a:r>
              <a:rPr lang="en-US" sz="1200" dirty="0" err="1"/>
              <a:t>getOfficials</a:t>
            </a:r>
            <a:r>
              <a:rPr lang="en-US" sz="1200" dirty="0"/>
              <a:t>(officials);</a:t>
            </a:r>
          </a:p>
          <a:p>
            <a:pPr marL="0" indent="0">
              <a:buNone/>
            </a:pPr>
            <a:r>
              <a:rPr lang="en-US" sz="1200" dirty="0"/>
              <a:t>	});</a:t>
            </a:r>
          </a:p>
          <a:p>
            <a:pPr marL="0" indent="0">
              <a:buNone/>
            </a:pPr>
            <a:r>
              <a:rPr lang="en-US" sz="1200" dirty="0"/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0422C6-1CF1-C44C-A459-4DF8B90DC1A6}"/>
              </a:ext>
            </a:extLst>
          </p:cNvPr>
          <p:cNvSpPr txBox="1"/>
          <p:nvPr/>
        </p:nvSpPr>
        <p:spPr>
          <a:xfrm>
            <a:off x="6074230" y="1332410"/>
            <a:ext cx="5329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officeArray</a:t>
            </a:r>
            <a:r>
              <a:rPr lang="en-US" dirty="0"/>
              <a:t> comes from the selected division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AE71D1-4831-2148-BBC7-926BEC8442A9}"/>
              </a:ext>
            </a:extLst>
          </p:cNvPr>
          <p:cNvSpPr txBox="1"/>
          <p:nvPr/>
        </p:nvSpPr>
        <p:spPr>
          <a:xfrm>
            <a:off x="6074230" y="3448595"/>
            <a:ext cx="4976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then grabs the appropriate offices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4D60A-5A83-4F48-BBC6-0B45B5785132}"/>
              </a:ext>
            </a:extLst>
          </p:cNvPr>
          <p:cNvSpPr txBox="1"/>
          <p:nvPr/>
        </p:nvSpPr>
        <p:spPr>
          <a:xfrm>
            <a:off x="6074230" y="4715691"/>
            <a:ext cx="4976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then grabs the appropriate officials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46B962-B4C4-3943-BBE1-250D3A95C6A4}"/>
              </a:ext>
            </a:extLst>
          </p:cNvPr>
          <p:cNvSpPr txBox="1"/>
          <p:nvPr/>
        </p:nvSpPr>
        <p:spPr>
          <a:xfrm>
            <a:off x="6074230" y="5705788"/>
            <a:ext cx="4976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then gets gotten on the page</a:t>
            </a:r>
          </a:p>
        </p:txBody>
      </p:sp>
    </p:spTree>
    <p:extLst>
      <p:ext uri="{BB962C8B-B14F-4D97-AF65-F5344CB8AC3E}">
        <p14:creationId xmlns:p14="http://schemas.microsoft.com/office/powerpoint/2010/main" val="2009892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7E85-B23E-7A45-A449-F615152B5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363" y="583347"/>
            <a:ext cx="9137968" cy="644562"/>
          </a:xfrm>
        </p:spPr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4877CCA-5CB6-414B-BFC4-CADF6C29B892}"/>
              </a:ext>
            </a:extLst>
          </p:cNvPr>
          <p:cNvSpPr txBox="1">
            <a:spLocks/>
          </p:cNvSpPr>
          <p:nvPr/>
        </p:nvSpPr>
        <p:spPr>
          <a:xfrm>
            <a:off x="972683" y="1804724"/>
            <a:ext cx="8249693" cy="4195481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Design</a:t>
            </a:r>
          </a:p>
          <a:p>
            <a:pPr lvl="1"/>
            <a:r>
              <a:rPr lang="en-US" dirty="0"/>
              <a:t>Padding, padding, and more padding!</a:t>
            </a:r>
          </a:p>
          <a:p>
            <a:pPr lvl="1"/>
            <a:r>
              <a:rPr lang="en-US" dirty="0"/>
              <a:t>Lean toward small font sizes</a:t>
            </a:r>
          </a:p>
          <a:p>
            <a:pPr lvl="1"/>
            <a:r>
              <a:rPr lang="en-US" dirty="0"/>
              <a:t>Stick with simple color palette: monochromes and one accent</a:t>
            </a:r>
          </a:p>
          <a:p>
            <a:r>
              <a:rPr lang="en-US" dirty="0"/>
              <a:t>Conflict resolution and the cadence of commitment</a:t>
            </a:r>
          </a:p>
          <a:p>
            <a:pPr lvl="1"/>
            <a:r>
              <a:rPr lang="en-US" dirty="0"/>
              <a:t>Good commits are atomic</a:t>
            </a:r>
          </a:p>
          <a:p>
            <a:pPr lvl="1"/>
            <a:r>
              <a:rPr lang="en-US" dirty="0"/>
              <a:t>Great commits are also well-defined and labelled</a:t>
            </a:r>
          </a:p>
          <a:p>
            <a:r>
              <a:rPr lang="en-US" dirty="0"/>
              <a:t>You are what you data</a:t>
            </a:r>
          </a:p>
          <a:p>
            <a:pPr lvl="1"/>
            <a:r>
              <a:rPr lang="en-US" dirty="0"/>
              <a:t>First understand what the dataset offers and what it doesn’t</a:t>
            </a:r>
          </a:p>
          <a:p>
            <a:pPr lvl="1"/>
            <a:r>
              <a:rPr lang="en-US" dirty="0"/>
              <a:t>Don’t force a square peg in a round hole – pivot when needed!</a:t>
            </a:r>
          </a:p>
        </p:txBody>
      </p:sp>
    </p:spTree>
    <p:extLst>
      <p:ext uri="{BB962C8B-B14F-4D97-AF65-F5344CB8AC3E}">
        <p14:creationId xmlns:p14="http://schemas.microsoft.com/office/powerpoint/2010/main" val="21349824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{A2101C23-373D-714E-BFB3-465C5F66D0EE}tf10001062</Template>
  <TotalTime>197</TotalTime>
  <Words>357</Words>
  <Application>Microsoft Macintosh PowerPoint</Application>
  <PresentationFormat>Widescreen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RepSearch: A Foray</vt:lpstr>
      <vt:lpstr>Who’s in charge?</vt:lpstr>
      <vt:lpstr>What’s it do?</vt:lpstr>
      <vt:lpstr>Demo!</vt:lpstr>
      <vt:lpstr>Recommended really good tools</vt:lpstr>
      <vt:lpstr>Features for the future</vt:lpstr>
      <vt:lpstr>Things we’re proud of</vt:lpstr>
      <vt:lpstr>Fire Ze Missiles!</vt:lpstr>
      <vt:lpstr>Lessons learned</vt:lpstr>
      <vt:lpstr>Q&amp;A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Owens</dc:creator>
  <cp:lastModifiedBy>Joshua Owens</cp:lastModifiedBy>
  <cp:revision>17</cp:revision>
  <dcterms:created xsi:type="dcterms:W3CDTF">2018-06-06T15:04:50Z</dcterms:created>
  <dcterms:modified xsi:type="dcterms:W3CDTF">2018-06-06T18:32:43Z</dcterms:modified>
</cp:coreProperties>
</file>

<file path=docProps/thumbnail.jpeg>
</file>